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6" r:id="rId5"/>
    <p:sldId id="267" r:id="rId6"/>
    <p:sldId id="268" r:id="rId7"/>
    <p:sldId id="278" r:id="rId8"/>
    <p:sldId id="269" r:id="rId9"/>
    <p:sldId id="275" r:id="rId10"/>
    <p:sldId id="270" r:id="rId11"/>
    <p:sldId id="276" r:id="rId12"/>
    <p:sldId id="271" r:id="rId13"/>
    <p:sldId id="277" r:id="rId14"/>
    <p:sldId id="272" r:id="rId15"/>
    <p:sldId id="273" r:id="rId16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2024. 10. 02.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2024. 10. 02.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2024. 10. 02.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09" y="4304083"/>
            <a:ext cx="5268177" cy="1442050"/>
          </a:xfrm>
        </p:spPr>
        <p:txBody>
          <a:bodyPr rtlCol="0">
            <a:normAutofit fontScale="90000"/>
          </a:bodyPr>
          <a:lstStyle/>
          <a:p>
            <a:pPr algn="l"/>
            <a:r>
              <a:rPr lang="hu-HU" sz="2700" b="1" i="1" dirty="0">
                <a:solidFill>
                  <a:srgbClr val="FFFFFF"/>
                </a:solidFill>
              </a:rPr>
              <a:t>Hálózati infrastruktúra tervezése és kivitelezése egy iskolai környezetben</a:t>
            </a:r>
            <a:r>
              <a:rPr lang="hu-HU" sz="3600" dirty="0">
                <a:solidFill>
                  <a:srgbClr val="FFFFFF"/>
                </a:solidFill>
              </a:rPr>
              <a:t/>
            </a:r>
            <a:br>
              <a:rPr lang="hu-HU" sz="3600" dirty="0">
                <a:solidFill>
                  <a:srgbClr val="FFFFFF"/>
                </a:solidFill>
              </a:rPr>
            </a:b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hu-HU" sz="1800" dirty="0">
                <a:solidFill>
                  <a:srgbClr val="FFFFFF"/>
                </a:solidFill>
              </a:rPr>
              <a:t>Albók Eszter, </a:t>
            </a:r>
            <a:r>
              <a:rPr lang="hu-HU" sz="1800" dirty="0" err="1">
                <a:solidFill>
                  <a:srgbClr val="FFFFFF"/>
                </a:solidFill>
              </a:rPr>
              <a:t>Oleszka</a:t>
            </a:r>
            <a:r>
              <a:rPr lang="hu-HU" sz="1800" dirty="0">
                <a:solidFill>
                  <a:srgbClr val="FFFFFF"/>
                </a:solidFill>
              </a:rPr>
              <a:t> Attila, Simon Viktor  12.c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0A8CE4-68A5-4DA3-8402-C627A6DD0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31F803-940A-4EF1-B4BB-D4B7CFD46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5319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12AAA2-CA71-40D9-8C36-A666C63CE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 és konklúzió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347EBA5-A554-4CF5-BC5A-167120A36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55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4C2533-509E-4F90-9EF4-8D3B23F85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 h </a:t>
            </a:r>
            <a:r>
              <a:rPr lang="hu-HU" dirty="0" err="1"/>
              <a:t>vegigszenvedted</a:t>
            </a:r>
            <a:r>
              <a:rPr lang="hu-HU" dirty="0"/>
              <a:t> a </a:t>
            </a:r>
            <a:r>
              <a:rPr lang="hu-HU" dirty="0" err="1"/>
              <a:t>diakat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93CFD36-34A0-4245-A057-7D0D4A611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810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E38CAF-1123-46CC-A41C-B3FC23B3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A projekt célja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67DAA9-B02F-40E9-9EB4-FF0B79CE5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A </a:t>
            </a:r>
            <a:r>
              <a:rPr lang="hu-HU" dirty="0" err="1"/>
              <a:t>projektunk</a:t>
            </a:r>
            <a:r>
              <a:rPr lang="hu-HU" dirty="0"/>
              <a:t> </a:t>
            </a:r>
            <a:r>
              <a:rPr lang="hu-HU" dirty="0" smtClean="0"/>
              <a:t>célja, </a:t>
            </a:r>
            <a:r>
              <a:rPr lang="hu-HU" dirty="0"/>
              <a:t>hogy egy </a:t>
            </a:r>
            <a:r>
              <a:rPr lang="hu-HU" dirty="0" smtClean="0"/>
              <a:t>jól működő és gyors hálózatot </a:t>
            </a:r>
            <a:r>
              <a:rPr lang="hu-HU" dirty="0"/>
              <a:t>hozzunk létre az </a:t>
            </a:r>
            <a:r>
              <a:rPr lang="hu-HU" dirty="0" smtClean="0"/>
              <a:t>iskolában, </a:t>
            </a:r>
            <a:r>
              <a:rPr lang="hu-HU" dirty="0" smtClean="0"/>
              <a:t>amire a </a:t>
            </a:r>
            <a:r>
              <a:rPr lang="hu-HU" dirty="0"/>
              <a:t>diákok, tanárok és a </a:t>
            </a:r>
            <a:r>
              <a:rPr lang="hu-HU" dirty="0" smtClean="0"/>
              <a:t>vendégek </a:t>
            </a:r>
            <a:r>
              <a:rPr lang="hu-HU" dirty="0"/>
              <a:t>is </a:t>
            </a:r>
            <a:r>
              <a:rPr lang="hu-HU" dirty="0" smtClean="0"/>
              <a:t>fel tudnak csatlakozni külön hozzáférési </a:t>
            </a:r>
            <a:r>
              <a:rPr lang="hu-HU" dirty="0"/>
              <a:t>hitelesítővel</a:t>
            </a:r>
            <a:r>
              <a:rPr lang="hu-HU" dirty="0" smtClean="0"/>
              <a:t>.</a:t>
            </a:r>
          </a:p>
          <a:p>
            <a:r>
              <a:rPr lang="hu-HU" dirty="0" smtClean="0"/>
              <a:t>A szerver szobában új gépek lesznek ami elősegíti  a hálózat kiépítését és üzemelését. Majd az új eszközök jobb internet elérést és erősebb tűzfallal lesz védve, hogy semmilyen adat ne kerüljön ki az intézetből.</a:t>
            </a:r>
          </a:p>
          <a:p>
            <a:r>
              <a:rPr lang="hu-HU" dirty="0" smtClean="0"/>
              <a:t>Minden terembe </a:t>
            </a:r>
            <a:r>
              <a:rPr lang="hu-HU" dirty="0" err="1" smtClean="0"/>
              <a:t>wifi</a:t>
            </a:r>
            <a:r>
              <a:rPr lang="hu-HU" dirty="0" smtClean="0"/>
              <a:t> csatlakozási pontokat alakítunk ki hogy minden terembe erős és gyors internet elérés legyen a tanároknak, diákoknak és vendégeknek egyaránt.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26195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C53AF8-A3D5-44C7-9813-C172548B3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/>
              <a:t>Hálózati terv és topológia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BC5EFE-E908-4167-AD1F-FF4A12378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 smtClean="0"/>
              <a:t>A szerverszobában egy szervergépet alakítunk ki amiből az összes terembe, tanári szobába és az igazgatóiba kábelt vezetünk el amire az </a:t>
            </a:r>
            <a:r>
              <a:rPr lang="hu-HU" dirty="0" err="1" smtClean="0"/>
              <a:t>accespointokat</a:t>
            </a:r>
            <a:r>
              <a:rPr lang="hu-HU" dirty="0" smtClean="0"/>
              <a:t> fogjuk telepíteni. Három </a:t>
            </a:r>
            <a:r>
              <a:rPr lang="hu-HU" dirty="0" err="1" smtClean="0"/>
              <a:t>ssid</a:t>
            </a:r>
            <a:r>
              <a:rPr lang="hu-HU" dirty="0" smtClean="0"/>
              <a:t>-t fogunk </a:t>
            </a:r>
            <a:r>
              <a:rPr lang="hu-HU" smtClean="0"/>
              <a:t>beállítahálózat</a:t>
            </a:r>
            <a:r>
              <a:rPr lang="hu-HU" dirty="0" smtClean="0"/>
              <a:t> </a:t>
            </a:r>
            <a:r>
              <a:rPr lang="hu-HU" dirty="0" smtClean="0"/>
              <a:t>kell, hogy </a:t>
            </a:r>
            <a:r>
              <a:rPr lang="hu-HU" dirty="0"/>
              <a:t>a diákok, tanárok és vendégek külön </a:t>
            </a:r>
            <a:r>
              <a:rPr lang="hu-HU" dirty="0" smtClean="0"/>
              <a:t>hálózathoz </a:t>
            </a:r>
            <a:r>
              <a:rPr lang="hu-HU" dirty="0"/>
              <a:t>tudjanak csatlakozni </a:t>
            </a:r>
          </a:p>
          <a:p>
            <a:r>
              <a:rPr lang="hu-HU" dirty="0"/>
              <a:t>7 </a:t>
            </a:r>
            <a:r>
              <a:rPr lang="hu-HU" dirty="0" smtClean="0"/>
              <a:t>terembe interaktív </a:t>
            </a:r>
            <a:r>
              <a:rPr lang="hu-HU" dirty="0"/>
              <a:t>tábla is </a:t>
            </a:r>
            <a:r>
              <a:rPr lang="hu-HU" dirty="0" smtClean="0"/>
              <a:t>kerül, </a:t>
            </a:r>
            <a:r>
              <a:rPr lang="hu-HU" dirty="0"/>
              <a:t>amin hatékonyabban tudnának tanulni a diákok.</a:t>
            </a:r>
          </a:p>
          <a:p>
            <a:r>
              <a:rPr lang="hu-HU" dirty="0"/>
              <a:t>A 2 tanári szobába kerül 2-2 nyomtató és 1 kerül az igazgatói </a:t>
            </a:r>
            <a:r>
              <a:rPr lang="hu-HU" dirty="0" smtClean="0"/>
              <a:t>szobába, </a:t>
            </a:r>
            <a:r>
              <a:rPr lang="hu-HU" dirty="0">
                <a:solidFill>
                  <a:srgbClr val="00B0F0"/>
                </a:solidFill>
              </a:rPr>
              <a:t>amik </a:t>
            </a:r>
            <a:r>
              <a:rPr lang="hu-HU" dirty="0" err="1" smtClean="0">
                <a:solidFill>
                  <a:srgbClr val="00B0F0"/>
                </a:solidFill>
              </a:rPr>
              <a:t>wifisek</a:t>
            </a:r>
            <a:r>
              <a:rPr lang="hu-HU" dirty="0" smtClean="0">
                <a:solidFill>
                  <a:srgbClr val="00B0F0"/>
                </a:solidFill>
              </a:rPr>
              <a:t>, </a:t>
            </a:r>
            <a:r>
              <a:rPr lang="hu-HU" dirty="0">
                <a:solidFill>
                  <a:srgbClr val="00B0F0"/>
                </a:solidFill>
              </a:rPr>
              <a:t>hogy </a:t>
            </a:r>
            <a:r>
              <a:rPr lang="hu-HU" dirty="0" smtClean="0">
                <a:solidFill>
                  <a:srgbClr val="00B0F0"/>
                </a:solidFill>
              </a:rPr>
              <a:t>könnyebb </a:t>
            </a:r>
            <a:r>
              <a:rPr lang="hu-HU" dirty="0">
                <a:solidFill>
                  <a:srgbClr val="00B0F0"/>
                </a:solidFill>
              </a:rPr>
              <a:t>legyen a nyomtatás</a:t>
            </a:r>
            <a:r>
              <a:rPr lang="hu-HU" dirty="0" smtClean="0">
                <a:solidFill>
                  <a:srgbClr val="00B0F0"/>
                </a:solidFill>
              </a:rPr>
              <a:t>.(azt ha elmegy a net hogy nyomtatsz???? Meg nem is </a:t>
            </a:r>
            <a:r>
              <a:rPr lang="hu-HU" dirty="0" err="1" smtClean="0">
                <a:solidFill>
                  <a:srgbClr val="00B0F0"/>
                </a:solidFill>
              </a:rPr>
              <a:t>wifis</a:t>
            </a:r>
            <a:r>
              <a:rPr lang="hu-HU" dirty="0" smtClean="0">
                <a:solidFill>
                  <a:srgbClr val="00B0F0"/>
                </a:solidFill>
              </a:rPr>
              <a:t> nyomtatót tettünk a költségvetésbe!!!)</a:t>
            </a:r>
            <a:endParaRPr lang="hu-HU" dirty="0">
              <a:solidFill>
                <a:srgbClr val="00B0F0"/>
              </a:solidFill>
            </a:endParaRPr>
          </a:p>
          <a:p>
            <a:r>
              <a:rPr lang="hu-HU" dirty="0" smtClean="0">
                <a:solidFill>
                  <a:srgbClr val="FF0000"/>
                </a:solidFill>
              </a:rPr>
              <a:t>A </a:t>
            </a:r>
            <a:r>
              <a:rPr lang="hu-HU" dirty="0" err="1" smtClean="0">
                <a:solidFill>
                  <a:srgbClr val="FF0000"/>
                </a:solidFill>
              </a:rPr>
              <a:t>tantermekközötti</a:t>
            </a:r>
            <a:r>
              <a:rPr lang="hu-HU" dirty="0" smtClean="0">
                <a:solidFill>
                  <a:srgbClr val="FF0000"/>
                </a:solidFill>
              </a:rPr>
              <a:t> </a:t>
            </a:r>
            <a:r>
              <a:rPr lang="hu-HU" dirty="0">
                <a:solidFill>
                  <a:srgbClr val="FF0000"/>
                </a:solidFill>
              </a:rPr>
              <a:t>kapcsolatot optikai kábel biztosítja, mivel nagy sávszélességre van szükség</a:t>
            </a:r>
            <a:r>
              <a:rPr lang="hu-HU" dirty="0" smtClean="0">
                <a:solidFill>
                  <a:srgbClr val="FF0000"/>
                </a:solidFill>
              </a:rPr>
              <a:t>.(amilyen kábelt használunk arra át kell </a:t>
            </a:r>
            <a:r>
              <a:rPr lang="hu-HU" dirty="0" err="1" smtClean="0">
                <a:solidFill>
                  <a:srgbClr val="FF0000"/>
                </a:solidFill>
              </a:rPr>
              <a:t>irni</a:t>
            </a:r>
            <a:r>
              <a:rPr lang="hu-HU" dirty="0" smtClean="0">
                <a:solidFill>
                  <a:srgbClr val="FF0000"/>
                </a:solidFill>
              </a:rPr>
              <a:t>)</a:t>
            </a:r>
            <a:endParaRPr lang="hu-HU" dirty="0">
              <a:solidFill>
                <a:srgbClr val="FF0000"/>
              </a:solidFill>
            </a:endParaRP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32919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37491" y="374648"/>
            <a:ext cx="9601200" cy="1485900"/>
          </a:xfrm>
        </p:spPr>
        <p:txBody>
          <a:bodyPr/>
          <a:lstStyle/>
          <a:p>
            <a:r>
              <a:rPr lang="hu-HU" dirty="0" smtClean="0"/>
              <a:t>Hálózati topológia: FA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937491" y="1413164"/>
            <a:ext cx="9601200" cy="4334164"/>
          </a:xfrm>
        </p:spPr>
        <p:txBody>
          <a:bodyPr/>
          <a:lstStyle/>
          <a:p>
            <a:r>
              <a:rPr lang="hu-HU" dirty="0" smtClean="0"/>
              <a:t>Azért ezt a topológiát választottuk mert a szerverszoba és a tantermek ezt az elhelyezkedést indokolják</a:t>
            </a:r>
          </a:p>
          <a:p>
            <a:r>
              <a:rPr lang="hu-HU" dirty="0" smtClean="0"/>
              <a:t>A szerverszoba az épület központi részén </a:t>
            </a:r>
            <a:r>
              <a:rPr lang="hu-HU" dirty="0" err="1" smtClean="0"/>
              <a:t>helyeszkedik</a:t>
            </a:r>
            <a:r>
              <a:rPr lang="hu-HU" dirty="0" smtClean="0"/>
              <a:t> el, a </a:t>
            </a:r>
            <a:r>
              <a:rPr lang="hu-HU" dirty="0" err="1" smtClean="0"/>
              <a:t>tentermek</a:t>
            </a:r>
            <a:r>
              <a:rPr lang="hu-HU" dirty="0" smtClean="0"/>
              <a:t> innen nézve mindkét irányba közel azonos mennyiségben találhatóak</a:t>
            </a:r>
            <a:endParaRPr lang="hu-HU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491" y="3009490"/>
            <a:ext cx="11014364" cy="377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74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D97E6F-8FC3-4BBD-88D6-CF6701FC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1BBA341-54BD-4496-A49C-5E6EE07D5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u-HU" dirty="0"/>
              <a:t>Eszközök:</a:t>
            </a:r>
            <a:br>
              <a:rPr lang="hu-HU" dirty="0"/>
            </a:br>
            <a:r>
              <a:rPr lang="hu-HU" dirty="0"/>
              <a:t/>
            </a:r>
            <a:br>
              <a:rPr lang="hu-HU" dirty="0"/>
            </a:br>
            <a:r>
              <a:rPr lang="hu-HU" dirty="0" err="1"/>
              <a:t>Router</a:t>
            </a:r>
            <a:r>
              <a:rPr lang="hu-HU" dirty="0"/>
              <a:t>: A Cisco ISR 4331 </a:t>
            </a:r>
            <a:r>
              <a:rPr lang="hu-HU" dirty="0" err="1"/>
              <a:t>router</a:t>
            </a:r>
            <a:r>
              <a:rPr lang="hu-HU" dirty="0"/>
              <a:t> biztosítja az internetkapcsolatot és az alhálózatok közötti forgalomirányítást.</a:t>
            </a:r>
            <a:br>
              <a:rPr lang="hu-HU" dirty="0"/>
            </a:br>
            <a:r>
              <a:rPr lang="hu-HU" dirty="0" err="1"/>
              <a:t>Switch</a:t>
            </a:r>
            <a:r>
              <a:rPr lang="hu-HU" dirty="0"/>
              <a:t>: A Cisco </a:t>
            </a:r>
            <a:r>
              <a:rPr lang="hu-HU" dirty="0" err="1"/>
              <a:t>Catalyst</a:t>
            </a:r>
            <a:r>
              <a:rPr lang="hu-HU" dirty="0"/>
              <a:t> </a:t>
            </a:r>
            <a:r>
              <a:rPr lang="hu-HU" dirty="0" err="1"/>
              <a:t>switch</a:t>
            </a:r>
            <a:r>
              <a:rPr lang="hu-HU" dirty="0"/>
              <a:t> a fő kapcsolódási pont az eszközök és az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pointok</a:t>
            </a:r>
            <a:r>
              <a:rPr lang="hu-HU" dirty="0"/>
              <a:t> között.</a:t>
            </a:r>
            <a:br>
              <a:rPr lang="hu-HU" dirty="0"/>
            </a:br>
            <a:r>
              <a:rPr lang="hu-HU" dirty="0"/>
              <a:t>Access </a:t>
            </a:r>
            <a:r>
              <a:rPr lang="hu-HU" dirty="0" err="1"/>
              <a:t>Pointok</a:t>
            </a:r>
            <a:r>
              <a:rPr lang="hu-HU" dirty="0"/>
              <a:t>: A Cisco </a:t>
            </a:r>
            <a:r>
              <a:rPr lang="hu-HU" dirty="0" err="1"/>
              <a:t>Aironet</a:t>
            </a:r>
            <a:r>
              <a:rPr lang="hu-HU" dirty="0"/>
              <a:t> AP-k felelősek a vezeték nélküli lefedettségért minden épületben.</a:t>
            </a:r>
            <a:br>
              <a:rPr lang="hu-HU" dirty="0"/>
            </a:br>
            <a:r>
              <a:rPr lang="hu-HU" dirty="0">
                <a:solidFill>
                  <a:srgbClr val="FF0000"/>
                </a:solidFill>
              </a:rPr>
              <a:t>Tűzfal: A </a:t>
            </a:r>
            <a:r>
              <a:rPr lang="hu-HU" dirty="0" err="1">
                <a:solidFill>
                  <a:srgbClr val="FF0000"/>
                </a:solidFill>
              </a:rPr>
              <a:t>router</a:t>
            </a:r>
            <a:r>
              <a:rPr lang="hu-HU" dirty="0">
                <a:solidFill>
                  <a:srgbClr val="FF0000"/>
                </a:solidFill>
              </a:rPr>
              <a:t> beépített tűzfal funkcióját használjuk, hogy biztosítsuk az iskolai hálózat védelmét külső támadásokkal szemben</a:t>
            </a:r>
            <a:r>
              <a:rPr lang="hu-HU" dirty="0" smtClean="0">
                <a:solidFill>
                  <a:srgbClr val="FF0000"/>
                </a:solidFill>
              </a:rPr>
              <a:t>.(ez lehet a biztosági </a:t>
            </a:r>
            <a:r>
              <a:rPr lang="hu-HU" dirty="0" err="1" smtClean="0">
                <a:solidFill>
                  <a:srgbClr val="FF0000"/>
                </a:solidFill>
              </a:rPr>
              <a:t>beallitáshoz</a:t>
            </a:r>
            <a:r>
              <a:rPr lang="hu-HU" dirty="0" smtClean="0">
                <a:solidFill>
                  <a:srgbClr val="FF0000"/>
                </a:solidFill>
              </a:rPr>
              <a:t> kéne?!)</a:t>
            </a:r>
          </a:p>
          <a:p>
            <a:r>
              <a:rPr lang="hu-HU" dirty="0" smtClean="0">
                <a:solidFill>
                  <a:srgbClr val="FF0000"/>
                </a:solidFill>
              </a:rPr>
              <a:t>Meg megfelelő </a:t>
            </a:r>
            <a:r>
              <a:rPr lang="hu-HU" dirty="0" err="1" smtClean="0">
                <a:solidFill>
                  <a:srgbClr val="FF0000"/>
                </a:solidFill>
              </a:rPr>
              <a:t>router</a:t>
            </a:r>
            <a:r>
              <a:rPr lang="hu-HU" dirty="0" smtClean="0">
                <a:solidFill>
                  <a:srgbClr val="FF0000"/>
                </a:solidFill>
              </a:rPr>
              <a:t> és </a:t>
            </a:r>
            <a:r>
              <a:rPr lang="hu-HU" dirty="0" err="1" smtClean="0">
                <a:solidFill>
                  <a:srgbClr val="FF0000"/>
                </a:solidFill>
              </a:rPr>
              <a:t>switch</a:t>
            </a:r>
            <a:r>
              <a:rPr lang="hu-HU" dirty="0" smtClean="0">
                <a:solidFill>
                  <a:srgbClr val="FF0000"/>
                </a:solidFill>
              </a:rPr>
              <a:t> neveket kell </a:t>
            </a:r>
            <a:r>
              <a:rPr lang="hu-HU" dirty="0" err="1" smtClean="0">
                <a:solidFill>
                  <a:srgbClr val="FF0000"/>
                </a:solidFill>
              </a:rPr>
              <a:t>beirni</a:t>
            </a:r>
            <a:r>
              <a:rPr lang="hu-HU" dirty="0" smtClean="0">
                <a:solidFill>
                  <a:srgbClr val="FF0000"/>
                </a:solidFill>
              </a:rPr>
              <a:t> </a:t>
            </a:r>
            <a:r>
              <a:rPr lang="hu-HU" dirty="0" err="1" smtClean="0">
                <a:solidFill>
                  <a:srgbClr val="FF0000"/>
                </a:solidFill>
              </a:rPr>
              <a:t>maiket</a:t>
            </a:r>
            <a:r>
              <a:rPr lang="hu-HU" dirty="0" smtClean="0">
                <a:solidFill>
                  <a:srgbClr val="FF0000"/>
                </a:solidFill>
              </a:rPr>
              <a:t> használtunk!!!</a:t>
            </a:r>
            <a:endParaRPr lang="hu-H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03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437EFED-534E-4719-8CC7-40DDD90FE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 és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3906181-83C2-4889-B0AE-82C7A5825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Szoftverek:</a:t>
            </a:r>
            <a:br>
              <a:rPr lang="hu-HU" dirty="0"/>
            </a:br>
            <a:r>
              <a:rPr lang="hu-HU" dirty="0"/>
              <a:t/>
            </a:r>
            <a:br>
              <a:rPr lang="hu-HU" dirty="0"/>
            </a:br>
            <a:r>
              <a:rPr lang="hu-HU" dirty="0"/>
              <a:t>DHCP szerver: Automatikus IP-címek kiosztása a diákok és tanárok számára.</a:t>
            </a:r>
            <a:br>
              <a:rPr lang="hu-HU" dirty="0"/>
            </a:br>
            <a:r>
              <a:rPr lang="hu-HU" dirty="0"/>
              <a:t>DNS szerver: A belső hálózaton használt eszközök könnyebb azonosítása.</a:t>
            </a:r>
            <a:br>
              <a:rPr lang="hu-HU" dirty="0"/>
            </a:br>
            <a:r>
              <a:rPr lang="hu-HU" dirty="0"/>
              <a:t>VPN: A tanárok számára távoli hozzáférés biztosítása az iskolai hálózathoz</a:t>
            </a:r>
            <a:r>
              <a:rPr lang="hu-HU" dirty="0" smtClean="0"/>
              <a:t>.</a:t>
            </a:r>
          </a:p>
          <a:p>
            <a:r>
              <a:rPr lang="hu-HU" dirty="0" smtClean="0">
                <a:solidFill>
                  <a:srgbClr val="FF0000"/>
                </a:solidFill>
              </a:rPr>
              <a:t>Itt is </a:t>
            </a:r>
            <a:r>
              <a:rPr lang="hu-HU" dirty="0" err="1" smtClean="0">
                <a:solidFill>
                  <a:srgbClr val="FF0000"/>
                </a:solidFill>
              </a:rPr>
              <a:t>átirni</a:t>
            </a:r>
            <a:endParaRPr lang="hu-H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465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327E655-2888-42AB-BDAA-5DDD2666B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hu-HU" dirty="0"/>
              <a:t>Biztonsági beállítások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D399F9B-6AD0-47CE-A2B4-67AEB997F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 tűzfalon beállítottunk szűrőszabályokat, amelyek megakadályozzák a diákok hozzáférését a tanári </a:t>
            </a:r>
            <a:r>
              <a:rPr lang="hu-HU" dirty="0" smtClean="0"/>
              <a:t>és</a:t>
            </a:r>
            <a:r>
              <a:rPr lang="hu-HU" dirty="0" smtClean="0">
                <a:solidFill>
                  <a:srgbClr val="FF0000"/>
                </a:solidFill>
              </a:rPr>
              <a:t>(vendég hálózathoz)</a:t>
            </a:r>
            <a:r>
              <a:rPr lang="hu-HU" dirty="0" smtClean="0"/>
              <a:t> </a:t>
            </a:r>
            <a:r>
              <a:rPr lang="hu-HU" strike="sngStrike" dirty="0"/>
              <a:t>adminisztrációs </a:t>
            </a:r>
            <a:r>
              <a:rPr lang="hu-HU" strike="sngStrike" dirty="0" smtClean="0"/>
              <a:t>szerverekhez?</a:t>
            </a:r>
            <a:r>
              <a:rPr lang="hu-HU" dirty="0" smtClean="0"/>
              <a:t>.</a:t>
            </a:r>
            <a:r>
              <a:rPr lang="hu-HU" dirty="0"/>
              <a:t/>
            </a:r>
            <a:br>
              <a:rPr lang="hu-HU" dirty="0"/>
            </a:br>
            <a:r>
              <a:rPr lang="hu-HU" dirty="0"/>
              <a:t>WPA2-Enterprise titkosítást használunk a </a:t>
            </a:r>
            <a:r>
              <a:rPr lang="hu-HU" dirty="0" err="1"/>
              <a:t>Wi</a:t>
            </a:r>
            <a:r>
              <a:rPr lang="hu-HU" dirty="0"/>
              <a:t>-Fi hálózaton, amelyhez a tanárok saját felhasználói hitelesítést kapnak</a:t>
            </a:r>
            <a:r>
              <a:rPr lang="hu-HU" dirty="0" smtClean="0"/>
              <a:t>.</a:t>
            </a:r>
          </a:p>
          <a:p>
            <a:endParaRPr lang="hu-HU" dirty="0"/>
          </a:p>
          <a:p>
            <a:r>
              <a:rPr lang="hu-HU" dirty="0" smtClean="0">
                <a:solidFill>
                  <a:srgbClr val="FF0000"/>
                </a:solidFill>
              </a:rPr>
              <a:t>Ha ezek maradnak akkor </a:t>
            </a:r>
            <a:r>
              <a:rPr lang="hu-HU" dirty="0" err="1" smtClean="0">
                <a:solidFill>
                  <a:srgbClr val="FF0000"/>
                </a:solidFill>
              </a:rPr>
              <a:t>ciscoba</a:t>
            </a:r>
            <a:r>
              <a:rPr lang="hu-HU" dirty="0" smtClean="0">
                <a:solidFill>
                  <a:srgbClr val="FF0000"/>
                </a:solidFill>
              </a:rPr>
              <a:t> is be kéne álltani</a:t>
            </a:r>
            <a:r>
              <a:rPr lang="hu-HU" dirty="0" smtClean="0">
                <a:solidFill>
                  <a:srgbClr val="FF0000"/>
                </a:solidFill>
                <a:sym typeface="Wingdings" panose="05000000000000000000" pitchFamily="2" charset="2"/>
              </a:rPr>
              <a:t></a:t>
            </a:r>
            <a:endParaRPr lang="hu-H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20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207C02-88CD-4F04-85C4-45618187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Biztonsági beállítások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DA9E21A-82CB-42CB-AD37-B7CC676FF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342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D5C4A2-2991-4B7B-8671-8D1AA011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Telepítés és konfigurálás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248F60-EACD-4495-996D-ECEB72BA6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Router</a:t>
            </a:r>
            <a:r>
              <a:rPr lang="hu-HU" dirty="0"/>
              <a:t> és </a:t>
            </a:r>
            <a:r>
              <a:rPr lang="hu-HU" dirty="0" err="1"/>
              <a:t>switch</a:t>
            </a:r>
            <a:r>
              <a:rPr lang="hu-HU" dirty="0"/>
              <a:t> konfigurálása:</a:t>
            </a:r>
            <a:br>
              <a:rPr lang="hu-HU" dirty="0"/>
            </a:br>
            <a:r>
              <a:rPr lang="hu-HU" dirty="0"/>
              <a:t/>
            </a:r>
            <a:br>
              <a:rPr lang="hu-HU" dirty="0"/>
            </a:br>
            <a:r>
              <a:rPr lang="hu-HU" dirty="0"/>
              <a:t>A </a:t>
            </a:r>
            <a:r>
              <a:rPr lang="hu-HU" dirty="0" err="1"/>
              <a:t>routert</a:t>
            </a:r>
            <a:r>
              <a:rPr lang="hu-HU" dirty="0"/>
              <a:t> úgy konfiguráltuk, hogy külön alhálózatokat kezeljen a diákok, tanárok és vendégek számára.</a:t>
            </a:r>
            <a:br>
              <a:rPr lang="hu-HU" dirty="0"/>
            </a:br>
            <a:r>
              <a:rPr lang="hu-HU" dirty="0"/>
              <a:t>A VLAN-ok létrehozása a </a:t>
            </a:r>
            <a:r>
              <a:rPr lang="hu-HU" dirty="0" err="1"/>
              <a:t>switchen</a:t>
            </a:r>
            <a:r>
              <a:rPr lang="hu-HU" dirty="0"/>
              <a:t> biztosítja, hogy a különböző hálózatok ne férjenek hozzá egymás forgalmához.</a:t>
            </a:r>
            <a:br>
              <a:rPr lang="hu-HU" dirty="0"/>
            </a:br>
            <a:r>
              <a:rPr lang="hu-HU" dirty="0" err="1"/>
              <a:t>Wi</a:t>
            </a:r>
            <a:r>
              <a:rPr lang="hu-HU" dirty="0"/>
              <a:t>-Fi hálózat beállítása:</a:t>
            </a:r>
            <a:br>
              <a:rPr lang="hu-HU" dirty="0"/>
            </a:br>
            <a:r>
              <a:rPr lang="hu-HU" dirty="0"/>
              <a:t/>
            </a:r>
            <a:br>
              <a:rPr lang="hu-HU" dirty="0"/>
            </a:br>
            <a:r>
              <a:rPr lang="hu-HU" dirty="0"/>
              <a:t>A Cisco </a:t>
            </a:r>
            <a:r>
              <a:rPr lang="hu-HU" dirty="0" err="1"/>
              <a:t>Aironet</a:t>
            </a:r>
            <a:r>
              <a:rPr lang="hu-HU" dirty="0"/>
              <a:t> </a:t>
            </a:r>
            <a:r>
              <a:rPr lang="hu-HU" dirty="0" err="1"/>
              <a:t>access</a:t>
            </a:r>
            <a:r>
              <a:rPr lang="hu-HU" dirty="0"/>
              <a:t> </a:t>
            </a:r>
            <a:r>
              <a:rPr lang="hu-HU" dirty="0" err="1"/>
              <a:t>pointok</a:t>
            </a:r>
            <a:r>
              <a:rPr lang="hu-HU" dirty="0"/>
              <a:t> mindhárom épületben megfelelő lefedettséget biztosítanak.</a:t>
            </a:r>
            <a:br>
              <a:rPr lang="hu-HU" dirty="0"/>
            </a:br>
            <a:r>
              <a:rPr lang="hu-HU" dirty="0"/>
              <a:t>Külön SSID van a diákoknak és a tanároknak, valamint egy külön vendég </a:t>
            </a:r>
            <a:r>
              <a:rPr lang="hu-HU" dirty="0" err="1"/>
              <a:t>Wi</a:t>
            </a:r>
            <a:r>
              <a:rPr lang="hu-HU" dirty="0"/>
              <a:t>-Fi hálózat.</a:t>
            </a:r>
          </a:p>
        </p:txBody>
      </p:sp>
    </p:spTree>
    <p:extLst>
      <p:ext uri="{BB962C8B-B14F-4D97-AF65-F5344CB8AC3E}">
        <p14:creationId xmlns:p14="http://schemas.microsoft.com/office/powerpoint/2010/main" val="1351919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323</Words>
  <Application>Microsoft Office PowerPoint</Application>
  <PresentationFormat>Szélesvásznú</PresentationFormat>
  <Paragraphs>31</Paragraphs>
  <Slides>12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6" baseType="lpstr">
      <vt:lpstr>Calibri</vt:lpstr>
      <vt:lpstr>Franklin Gothic Book</vt:lpstr>
      <vt:lpstr>Wingdings</vt:lpstr>
      <vt:lpstr>Körülvágás</vt:lpstr>
      <vt:lpstr>Hálózati infrastruktúra tervezése és kivitelezése egy iskolai környezetben </vt:lpstr>
      <vt:lpstr>A projekt célja</vt:lpstr>
      <vt:lpstr>Hálózati terv és topológia</vt:lpstr>
      <vt:lpstr>Hálózati topológia: FA</vt:lpstr>
      <vt:lpstr>Eszközök és szoftverek</vt:lpstr>
      <vt:lpstr>Eszközök és szoftverek</vt:lpstr>
      <vt:lpstr>Biztonsági beállítások</vt:lpstr>
      <vt:lpstr>Biztonsági beállítások</vt:lpstr>
      <vt:lpstr>Telepítés és konfigurálás</vt:lpstr>
      <vt:lpstr>Telepítés és konfiguráció</vt:lpstr>
      <vt:lpstr>Összegzés és konklúzió</vt:lpstr>
      <vt:lpstr>Kösz h vegigszenvedted a diakat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2024-09-12T05:33:09Z</dcterms:created>
  <dcterms:modified xsi:type="dcterms:W3CDTF">2024-10-02T19:18:56Z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